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embeddedFontLst>
    <p:embeddedFont>
      <p:font typeface="Roboto"/>
      <p:regular r:id="rId35"/>
      <p:bold r:id="rId36"/>
      <p:italic r:id="rId37"/>
      <p:boldItalic r:id="rId38"/>
    </p:embeddedFont>
    <p:embeddedFont>
      <p:font typeface="Poppins Light"/>
      <p:regular r:id="rId39"/>
      <p:bold r:id="rId40"/>
      <p:italic r:id="rId41"/>
      <p:boldItalic r:id="rId42"/>
    </p:embeddedFont>
    <p:embeddedFont>
      <p:font typeface="Poppins SemiBold"/>
      <p:regular r:id="rId43"/>
      <p:bold r:id="rId44"/>
      <p:italic r:id="rId45"/>
      <p:boldItalic r:id="rId46"/>
    </p:embeddedFont>
    <p:embeddedFont>
      <p:font typeface="Gill Sans"/>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BBF37A-623C-49D8-9068-19C82918F186}">
  <a:tblStyle styleId="{52BBF37A-623C-49D8-9068-19C82918F18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oppinsLight-bold.fntdata"/><Relationship Id="rId20" Type="http://schemas.openxmlformats.org/officeDocument/2006/relationships/slide" Target="slides/slide13.xml"/><Relationship Id="rId42" Type="http://schemas.openxmlformats.org/officeDocument/2006/relationships/font" Target="fonts/PoppinsLight-boldItalic.fntdata"/><Relationship Id="rId41" Type="http://schemas.openxmlformats.org/officeDocument/2006/relationships/font" Target="fonts/PoppinsLight-italic.fntdata"/><Relationship Id="rId22" Type="http://schemas.openxmlformats.org/officeDocument/2006/relationships/slide" Target="slides/slide15.xml"/><Relationship Id="rId44" Type="http://schemas.openxmlformats.org/officeDocument/2006/relationships/font" Target="fonts/PoppinsSemiBold-bold.fntdata"/><Relationship Id="rId21" Type="http://schemas.openxmlformats.org/officeDocument/2006/relationships/slide" Target="slides/slide14.xml"/><Relationship Id="rId43" Type="http://schemas.openxmlformats.org/officeDocument/2006/relationships/font" Target="fonts/PoppinsSemiBold-regular.fntdata"/><Relationship Id="rId24" Type="http://schemas.openxmlformats.org/officeDocument/2006/relationships/slide" Target="slides/slide17.xml"/><Relationship Id="rId46" Type="http://schemas.openxmlformats.org/officeDocument/2006/relationships/font" Target="fonts/PoppinsSemiBold-boldItalic.fntdata"/><Relationship Id="rId23" Type="http://schemas.openxmlformats.org/officeDocument/2006/relationships/slide" Target="slides/slide16.xml"/><Relationship Id="rId45" Type="http://schemas.openxmlformats.org/officeDocument/2006/relationships/font" Target="fonts/Poppins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48" Type="http://schemas.openxmlformats.org/officeDocument/2006/relationships/font" Target="fonts/GillSans-bold.fntdata"/><Relationship Id="rId25" Type="http://schemas.openxmlformats.org/officeDocument/2006/relationships/slide" Target="slides/slide18.xml"/><Relationship Id="rId47" Type="http://schemas.openxmlformats.org/officeDocument/2006/relationships/font" Target="fonts/GillSans-regular.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oboto-regular.fntdata"/><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Roboto-italic.fntdata"/><Relationship Id="rId14" Type="http://schemas.openxmlformats.org/officeDocument/2006/relationships/slide" Target="slides/slide7.xml"/><Relationship Id="rId36" Type="http://schemas.openxmlformats.org/officeDocument/2006/relationships/font" Target="fonts/Roboto-bold.fntdata"/><Relationship Id="rId17" Type="http://schemas.openxmlformats.org/officeDocument/2006/relationships/slide" Target="slides/slide10.xml"/><Relationship Id="rId39" Type="http://schemas.openxmlformats.org/officeDocument/2006/relationships/font" Target="fonts/PoppinsLight-regular.fntdata"/><Relationship Id="rId16" Type="http://schemas.openxmlformats.org/officeDocument/2006/relationships/slide" Target="slides/slide9.xml"/><Relationship Id="rId38" Type="http://schemas.openxmlformats.org/officeDocument/2006/relationships/font" Target="fonts/Roboto-bold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34" name="Google Shape;23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26368c92a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26368c92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26368c92a4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26368c92a4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26368c92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26368c92a4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6368c92a4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6368c92a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126368c92a4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6368c92a4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26368c92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126368c92a4_0_2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6368c92a4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26368c92a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126368c92a4_0_4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d8572928d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d8572928d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27864d15a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27864d15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241" name="Google Shape;241;gc27864d15a_0_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367b36669c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367b3666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1367b36669c_1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b3b5216608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38" name="Google Shape;538;gb3b5216608_0_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48" name="Google Shape;54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3abc2654f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263" name="Google Shape;263;ge3abc2654f_2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ba799c6f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ba799c6fd_0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3abc2654f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3abc2654f_2_1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3" name="Google Shape;93;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4" name="Google Shape;94;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7" name="Google Shape;97;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8" name="Google Shape;98;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9" name="Google Shape;99;p1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1" name="Google Shape;101;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2" name="Google Shape;102;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pic>
        <p:nvPicPr>
          <p:cNvPr id="104" name="Google Shape;104;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05" name="Google Shape;105;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6" name="Google Shape;106;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7" name="Google Shape;107;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08" name="Shape 108"/>
        <p:cNvGrpSpPr/>
        <p:nvPr/>
      </p:nvGrpSpPr>
      <p:grpSpPr>
        <a:xfrm>
          <a:off x="0" y="0"/>
          <a:ext cx="0" cy="0"/>
          <a:chOff x="0" y="0"/>
          <a:chExt cx="0" cy="0"/>
        </a:xfrm>
      </p:grpSpPr>
      <p:sp>
        <p:nvSpPr>
          <p:cNvPr id="109" name="Google Shape;109;p17"/>
          <p:cNvSpPr/>
          <p:nvPr>
            <p:ph idx="2" type="pic"/>
          </p:nvPr>
        </p:nvSpPr>
        <p:spPr>
          <a:xfrm>
            <a:off x="9100" y="0"/>
            <a:ext cx="9144000" cy="5143500"/>
          </a:xfrm>
          <a:prstGeom prst="rect">
            <a:avLst/>
          </a:prstGeom>
          <a:noFill/>
          <a:ln>
            <a:noFill/>
          </a:ln>
        </p:spPr>
      </p:sp>
      <p:sp>
        <p:nvSpPr>
          <p:cNvPr id="110" name="Google Shape;110;p17"/>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11" name="Shape 111"/>
        <p:cNvGrpSpPr/>
        <p:nvPr/>
      </p:nvGrpSpPr>
      <p:grpSpPr>
        <a:xfrm>
          <a:off x="0" y="0"/>
          <a:ext cx="0" cy="0"/>
          <a:chOff x="0" y="0"/>
          <a:chExt cx="0" cy="0"/>
        </a:xfrm>
      </p:grpSpPr>
      <p:sp>
        <p:nvSpPr>
          <p:cNvPr id="112" name="Google Shape;112;p18"/>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3" name="Google Shape;113;p18"/>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14" name="Google Shape;114;p18"/>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15" name="Google Shape;115;p1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6" name="Google Shape;116;p18"/>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7" name="Google Shape;117;p1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8" name="Google Shape;118;p18"/>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9" name="Google Shape;119;p18"/>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20" name="Shape 120"/>
        <p:cNvGrpSpPr/>
        <p:nvPr/>
      </p:nvGrpSpPr>
      <p:grpSpPr>
        <a:xfrm>
          <a:off x="0" y="0"/>
          <a:ext cx="0" cy="0"/>
          <a:chOff x="0" y="0"/>
          <a:chExt cx="0" cy="0"/>
        </a:xfrm>
      </p:grpSpPr>
      <p:sp>
        <p:nvSpPr>
          <p:cNvPr id="121" name="Google Shape;121;p19"/>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2" name="Google Shape;122;p19"/>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23" name="Google Shape;123;p19"/>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24" name="Google Shape;124;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25" name="Google Shape;125;p19"/>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26" name="Google Shape;126;p19"/>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7" name="Google Shape;127;p19"/>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128" name="Google Shape;128;p19"/>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129" name="Google Shape;129;p19"/>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130" name="Google Shape;130;p1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31" name="Google Shape;131;p1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32" name="Google Shape;132;p19"/>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33" name="Shape 133"/>
        <p:cNvGrpSpPr/>
        <p:nvPr/>
      </p:nvGrpSpPr>
      <p:grpSpPr>
        <a:xfrm>
          <a:off x="0" y="0"/>
          <a:ext cx="0" cy="0"/>
          <a:chOff x="0" y="0"/>
          <a:chExt cx="0" cy="0"/>
        </a:xfrm>
      </p:grpSpPr>
      <p:sp>
        <p:nvSpPr>
          <p:cNvPr id="134" name="Google Shape;134;p20"/>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5" name="Google Shape;135;p20"/>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6" name="Google Shape;136;p20"/>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37" name="Google Shape;137;p2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38" name="Google Shape;138;p20"/>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9" name="Google Shape;139;p20"/>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40" name="Shape 140"/>
        <p:cNvGrpSpPr/>
        <p:nvPr/>
      </p:nvGrpSpPr>
      <p:grpSpPr>
        <a:xfrm>
          <a:off x="0" y="0"/>
          <a:ext cx="0" cy="0"/>
          <a:chOff x="0" y="0"/>
          <a:chExt cx="0" cy="0"/>
        </a:xfrm>
      </p:grpSpPr>
      <p:sp>
        <p:nvSpPr>
          <p:cNvPr id="141" name="Google Shape;141;p21"/>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42" name="Google Shape;142;p21"/>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43" name="Google Shape;143;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144" name="Google Shape;144;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45" name="Shape 14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49" name="Google Shape;149;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150" name="Shape 150"/>
        <p:cNvGrpSpPr/>
        <p:nvPr/>
      </p:nvGrpSpPr>
      <p:grpSpPr>
        <a:xfrm>
          <a:off x="0" y="0"/>
          <a:ext cx="0" cy="0"/>
          <a:chOff x="0" y="0"/>
          <a:chExt cx="0" cy="0"/>
        </a:xfrm>
      </p:grpSpPr>
      <p:sp>
        <p:nvSpPr>
          <p:cNvPr id="151" name="Google Shape;151;p24"/>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152" name="Google Shape;152;p24"/>
          <p:cNvGrpSpPr/>
          <p:nvPr/>
        </p:nvGrpSpPr>
        <p:grpSpPr>
          <a:xfrm rot="-5400000">
            <a:off x="4546416" y="-4546410"/>
            <a:ext cx="51448" cy="9144278"/>
            <a:chOff x="4713353" y="-1"/>
            <a:chExt cx="73803" cy="6857866"/>
          </a:xfrm>
        </p:grpSpPr>
        <p:sp>
          <p:nvSpPr>
            <p:cNvPr id="153" name="Google Shape;153;p24"/>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4" name="Google Shape;154;p24"/>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5" name="Google Shape;155;p24"/>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6" name="Google Shape;156;p24"/>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7" name="Google Shape;157;p24"/>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158" name="Google Shape;158;p24"/>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59" name="Google Shape;159;p24"/>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160" name="Google Shape;160;p24"/>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3" name="Google Shape;163;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8" name="Shape 168"/>
        <p:cNvGrpSpPr/>
        <p:nvPr/>
      </p:nvGrpSpPr>
      <p:grpSpPr>
        <a:xfrm>
          <a:off x="0" y="0"/>
          <a:ext cx="0" cy="0"/>
          <a:chOff x="0" y="0"/>
          <a:chExt cx="0" cy="0"/>
        </a:xfrm>
      </p:grpSpPr>
      <p:pic>
        <p:nvPicPr>
          <p:cNvPr id="169" name="Google Shape;169;p2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0" name="Google Shape;170;p27"/>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71" name="Google Shape;171;p27"/>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2" name="Google Shape;172;p27"/>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3" name="Shape 173"/>
        <p:cNvGrpSpPr/>
        <p:nvPr/>
      </p:nvGrpSpPr>
      <p:grpSpPr>
        <a:xfrm>
          <a:off x="0" y="0"/>
          <a:ext cx="0" cy="0"/>
          <a:chOff x="0" y="0"/>
          <a:chExt cx="0" cy="0"/>
        </a:xfrm>
      </p:grpSpPr>
      <p:sp>
        <p:nvSpPr>
          <p:cNvPr id="174" name="Google Shape;174;p28"/>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75" name="Google Shape;175;p28"/>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6" name="Google Shape;176;p28"/>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77" name="Google Shape;177;p28"/>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79" name="Google Shape;179;p28"/>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80" name="Google Shape;180;p28"/>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81" name="Shape 181"/>
        <p:cNvGrpSpPr/>
        <p:nvPr/>
      </p:nvGrpSpPr>
      <p:grpSpPr>
        <a:xfrm>
          <a:off x="0" y="0"/>
          <a:ext cx="0" cy="0"/>
          <a:chOff x="0" y="0"/>
          <a:chExt cx="0" cy="0"/>
        </a:xfrm>
      </p:grpSpPr>
      <p:pic>
        <p:nvPicPr>
          <p:cNvPr id="182" name="Google Shape;182;p29"/>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83" name="Google Shape;183;p29"/>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4" name="Google Shape;184;p29"/>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85" name="Google Shape;185;p29"/>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86" name="Shape 186"/>
        <p:cNvGrpSpPr/>
        <p:nvPr/>
      </p:nvGrpSpPr>
      <p:grpSpPr>
        <a:xfrm>
          <a:off x="0" y="0"/>
          <a:ext cx="0" cy="0"/>
          <a:chOff x="0" y="0"/>
          <a:chExt cx="0" cy="0"/>
        </a:xfrm>
      </p:grpSpPr>
      <p:sp>
        <p:nvSpPr>
          <p:cNvPr id="187" name="Google Shape;187;p30"/>
          <p:cNvSpPr/>
          <p:nvPr>
            <p:ph idx="2" type="pic"/>
          </p:nvPr>
        </p:nvSpPr>
        <p:spPr>
          <a:xfrm>
            <a:off x="9100" y="0"/>
            <a:ext cx="9144000" cy="5143500"/>
          </a:xfrm>
          <a:prstGeom prst="rect">
            <a:avLst/>
          </a:prstGeom>
          <a:noFill/>
          <a:ln>
            <a:noFill/>
          </a:ln>
        </p:spPr>
      </p:sp>
      <p:sp>
        <p:nvSpPr>
          <p:cNvPr id="188" name="Google Shape;188;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89" name="Shape 189"/>
        <p:cNvGrpSpPr/>
        <p:nvPr/>
      </p:nvGrpSpPr>
      <p:grpSpPr>
        <a:xfrm>
          <a:off x="0" y="0"/>
          <a:ext cx="0" cy="0"/>
          <a:chOff x="0" y="0"/>
          <a:chExt cx="0" cy="0"/>
        </a:xfrm>
      </p:grpSpPr>
      <p:sp>
        <p:nvSpPr>
          <p:cNvPr id="190" name="Google Shape;190;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1" name="Google Shape;191;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2" name="Google Shape;192;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93" name="Google Shape;193;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94" name="Google Shape;194;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95" name="Google Shape;195;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6" name="Google Shape;196;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7" name="Google Shape;197;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98" name="Shape 198"/>
        <p:cNvGrpSpPr/>
        <p:nvPr/>
      </p:nvGrpSpPr>
      <p:grpSpPr>
        <a:xfrm>
          <a:off x="0" y="0"/>
          <a:ext cx="0" cy="0"/>
          <a:chOff x="0" y="0"/>
          <a:chExt cx="0" cy="0"/>
        </a:xfrm>
      </p:grpSpPr>
      <p:sp>
        <p:nvSpPr>
          <p:cNvPr id="199" name="Google Shape;199;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0" name="Google Shape;200;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1" name="Google Shape;201;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03" name="Google Shape;203;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4" name="Google Shape;204;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5" name="Google Shape;205;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206" name="Google Shape;206;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207" name="Google Shape;207;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208" name="Google Shape;208;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09" name="Google Shape;209;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0" name="Google Shape;210;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1" name="Shape 211"/>
        <p:cNvGrpSpPr/>
        <p:nvPr/>
      </p:nvGrpSpPr>
      <p:grpSpPr>
        <a:xfrm>
          <a:off x="0" y="0"/>
          <a:ext cx="0" cy="0"/>
          <a:chOff x="0" y="0"/>
          <a:chExt cx="0" cy="0"/>
        </a:xfrm>
      </p:grpSpPr>
      <p:sp>
        <p:nvSpPr>
          <p:cNvPr id="212" name="Google Shape;212;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3" name="Google Shape;213;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14" name="Google Shape;214;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15" name="Google Shape;215;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16" name="Google Shape;216;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7" name="Google Shape;217;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18" name="Shape 218"/>
        <p:cNvGrpSpPr/>
        <p:nvPr/>
      </p:nvGrpSpPr>
      <p:grpSpPr>
        <a:xfrm>
          <a:off x="0" y="0"/>
          <a:ext cx="0" cy="0"/>
          <a:chOff x="0" y="0"/>
          <a:chExt cx="0" cy="0"/>
        </a:xfrm>
      </p:grpSpPr>
      <p:sp>
        <p:nvSpPr>
          <p:cNvPr id="219" name="Google Shape;219;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0" name="Google Shape;220;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1" name="Google Shape;221;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222" name="Google Shape;222;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23" name="Shape 22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 name="Google Shape;226;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27" name="Google Shape;227;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with Z Box">
  <p:cSld name="Full Bleed Image ">
    <p:bg>
      <p:bgPr>
        <a:solidFill>
          <a:schemeClr val="dk1"/>
        </a:solidFill>
      </p:bgPr>
    </p:bg>
    <p:spTree>
      <p:nvGrpSpPr>
        <p:cNvPr id="228" name="Shape 228"/>
        <p:cNvGrpSpPr/>
        <p:nvPr/>
      </p:nvGrpSpPr>
      <p:grpSpPr>
        <a:xfrm>
          <a:off x="0" y="0"/>
          <a:ext cx="0" cy="0"/>
          <a:chOff x="0" y="0"/>
          <a:chExt cx="0" cy="0"/>
        </a:xfrm>
      </p:grpSpPr>
      <p:pic>
        <p:nvPicPr>
          <p:cNvPr id="229" name="Google Shape;229;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0" name="Google Shape;230;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231" name="Google Shape;231;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a:solidFill>
                  <a:schemeClr val="lt1"/>
                </a:solidFill>
              </a:defRPr>
            </a:lvl1pPr>
            <a:lvl2pPr lvl="1" algn="ctr">
              <a:spcBef>
                <a:spcPts val="0"/>
              </a:spcBef>
              <a:spcAft>
                <a:spcPts val="0"/>
              </a:spcAft>
              <a:buClr>
                <a:schemeClr val="lt1"/>
              </a:buClr>
              <a:buSzPts val="1800"/>
              <a:buNone/>
              <a:defRPr>
                <a:solidFill>
                  <a:schemeClr val="lt1"/>
                </a:solidFill>
              </a:defRPr>
            </a:lvl2pPr>
            <a:lvl3pPr lvl="2" algn="ctr">
              <a:spcBef>
                <a:spcPts val="0"/>
              </a:spcBef>
              <a:spcAft>
                <a:spcPts val="0"/>
              </a:spcAft>
              <a:buClr>
                <a:schemeClr val="lt1"/>
              </a:buClr>
              <a:buSzPts val="1800"/>
              <a:buNone/>
              <a:defRPr>
                <a:solidFill>
                  <a:schemeClr val="lt1"/>
                </a:solidFill>
              </a:defRPr>
            </a:lvl3pPr>
            <a:lvl4pPr lvl="3" algn="ctr">
              <a:spcBef>
                <a:spcPts val="0"/>
              </a:spcBef>
              <a:spcAft>
                <a:spcPts val="0"/>
              </a:spcAft>
              <a:buClr>
                <a:schemeClr val="lt1"/>
              </a:buClr>
              <a:buSzPts val="1800"/>
              <a:buNone/>
              <a:defRPr>
                <a:solidFill>
                  <a:schemeClr val="lt1"/>
                </a:solidFill>
              </a:defRPr>
            </a:lvl4pPr>
            <a:lvl5pPr lvl="4" algn="ctr">
              <a:spcBef>
                <a:spcPts val="0"/>
              </a:spcBef>
              <a:spcAft>
                <a:spcPts val="0"/>
              </a:spcAft>
              <a:buClr>
                <a:schemeClr val="lt1"/>
              </a:buClr>
              <a:buSzPts val="1800"/>
              <a:buNone/>
              <a:defRPr>
                <a:solidFill>
                  <a:schemeClr val="lt1"/>
                </a:solidFill>
              </a:defRPr>
            </a:lvl5pPr>
            <a:lvl6pPr lvl="5" algn="ctr">
              <a:spcBef>
                <a:spcPts val="0"/>
              </a:spcBef>
              <a:spcAft>
                <a:spcPts val="0"/>
              </a:spcAft>
              <a:buClr>
                <a:schemeClr val="lt1"/>
              </a:buClr>
              <a:buSzPts val="1800"/>
              <a:buNone/>
              <a:defRPr>
                <a:solidFill>
                  <a:schemeClr val="lt1"/>
                </a:solidFill>
              </a:defRPr>
            </a:lvl6pPr>
            <a:lvl7pPr lvl="6" algn="ctr">
              <a:spcBef>
                <a:spcPts val="0"/>
              </a:spcBef>
              <a:spcAft>
                <a:spcPts val="0"/>
              </a:spcAft>
              <a:buClr>
                <a:schemeClr val="lt1"/>
              </a:buClr>
              <a:buSzPts val="1800"/>
              <a:buNone/>
              <a:defRPr>
                <a:solidFill>
                  <a:schemeClr val="lt1"/>
                </a:solidFill>
              </a:defRPr>
            </a:lvl7pPr>
            <a:lvl8pPr lvl="7" algn="ctr">
              <a:spcBef>
                <a:spcPts val="0"/>
              </a:spcBef>
              <a:spcAft>
                <a:spcPts val="0"/>
              </a:spcAft>
              <a:buClr>
                <a:schemeClr val="lt1"/>
              </a:buClr>
              <a:buSzPts val="1800"/>
              <a:buNone/>
              <a:defRPr>
                <a:solidFill>
                  <a:schemeClr val="lt1"/>
                </a:solidFill>
              </a:defRPr>
            </a:lvl8pPr>
            <a:lvl9pPr lvl="8" algn="ctr">
              <a:spcBef>
                <a:spcPts val="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4.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8" name="Google Shape;88;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26"/>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66" name="Google Shape;166;p26"/>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7" name="Google Shape;167;p2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tac.openmainframeproject.org/process/project_stages.html" TargetMode="Externa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38.png"/><Relationship Id="rId12"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15" Type="http://schemas.openxmlformats.org/officeDocument/2006/relationships/image" Target="../media/image55.png"/><Relationship Id="rId14" Type="http://schemas.openxmlformats.org/officeDocument/2006/relationships/image" Target="../media/image42.png"/><Relationship Id="rId17" Type="http://schemas.openxmlformats.org/officeDocument/2006/relationships/image" Target="../media/image41.png"/><Relationship Id="rId16" Type="http://schemas.openxmlformats.org/officeDocument/2006/relationships/image" Target="../media/image43.png"/><Relationship Id="rId5" Type="http://schemas.openxmlformats.org/officeDocument/2006/relationships/hyperlink" Target="https://techchannel.com/" TargetMode="External"/><Relationship Id="rId19" Type="http://schemas.openxmlformats.org/officeDocument/2006/relationships/image" Target="../media/image54.png"/><Relationship Id="rId6" Type="http://schemas.openxmlformats.org/officeDocument/2006/relationships/hyperlink" Target="https://mediaops.com/" TargetMode="External"/><Relationship Id="rId18" Type="http://schemas.openxmlformats.org/officeDocument/2006/relationships/image" Target="../media/image49.png"/><Relationship Id="rId7" Type="http://schemas.openxmlformats.org/officeDocument/2006/relationships/hyperlink" Target="https://www.openmainframeproject.org/projects" TargetMode="External"/><Relationship Id="rId8" Type="http://schemas.openxmlformats.org/officeDocument/2006/relationships/hyperlink" Target="https://www.linuxfoundation.org/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en.wikipedia.org/wiki/Anna_Karenina_princip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tac.openmainframeproject.org/process/project_stages.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tac/blob/master/process/proposal_process.m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fossmarks.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53.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36.png"/><Relationship Id="rId7"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7.png"/><Relationship Id="rId4" Type="http://schemas.openxmlformats.org/officeDocument/2006/relationships/hyperlink" Target="https://landscape.openmainframeproject.org/fullscree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0.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237" name="Google Shape;237;p38"/>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91" name="Google Shape;391;p47"/>
          <p:cNvCxnSpPr>
            <a:stCxn id="390"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392" name="Google Shape;392;p47"/>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393" name="Google Shape;393;p47"/>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394" name="Google Shape;394;p47"/>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395" name="Google Shape;395;p47"/>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96" name="Google Shape;396;p47"/>
          <p:cNvSpPr/>
          <p:nvPr/>
        </p:nvSpPr>
        <p:spPr>
          <a:xfrm>
            <a:off x="1322378"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97" name="Google Shape;397;p47"/>
          <p:cNvSpPr/>
          <p:nvPr/>
        </p:nvSpPr>
        <p:spPr>
          <a:xfrm>
            <a:off x="3954615"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98" name="Google Shape;398;p47"/>
          <p:cNvSpPr/>
          <p:nvPr/>
        </p:nvSpPr>
        <p:spPr>
          <a:xfrm>
            <a:off x="6586851"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399" name="Google Shape;399;p47"/>
          <p:cNvSpPr txBox="1"/>
          <p:nvPr/>
        </p:nvSpPr>
        <p:spPr>
          <a:xfrm>
            <a:off x="1243931" y="23035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400" name="Google Shape;400;p47"/>
          <p:cNvSpPr txBox="1"/>
          <p:nvPr/>
        </p:nvSpPr>
        <p:spPr>
          <a:xfrm>
            <a:off x="3954615" y="2315324"/>
            <a:ext cx="2432400" cy="8772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solidFill>
                <a:schemeClr val="dk1"/>
              </a:solidFill>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 Zowe Support Conformance program launched</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2022 Zowe 2.0 launched</a:t>
            </a:r>
            <a:endParaRPr b="1" sz="1100">
              <a:solidFill>
                <a:schemeClr val="dk1"/>
              </a:solidFill>
              <a:latin typeface="Gill Sans"/>
              <a:ea typeface="Gill Sans"/>
              <a:cs typeface="Gill Sans"/>
              <a:sym typeface="Gill Sans"/>
            </a:endParaRPr>
          </a:p>
        </p:txBody>
      </p:sp>
      <p:sp>
        <p:nvSpPr>
          <p:cNvPr id="401" name="Google Shape;401;p47"/>
          <p:cNvSpPr txBox="1"/>
          <p:nvPr/>
        </p:nvSpPr>
        <p:spPr>
          <a:xfrm>
            <a:off x="6449600" y="2315325"/>
            <a:ext cx="2673900" cy="15234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 Commits, 250+ committers all time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Broadcom, IBM, MicroFocus, Phoenix Software International, Rocket Software, BMC</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sp>
        <p:nvSpPr>
          <p:cNvPr id="402" name="Google Shape;402;p47"/>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a:solidFill>
                  <a:schemeClr val="dk1"/>
                </a:solidFill>
                <a:latin typeface="Gill Sans"/>
                <a:ea typeface="Gill Sans"/>
                <a:cs typeface="Gill Sans"/>
                <a:sym typeface="Gill Sans"/>
              </a:rPr>
              <a:t>Open Mainframe Project</a:t>
            </a:r>
            <a:r>
              <a:rPr b="1" i="1" lang="en-US" sz="1400">
                <a:solidFill>
                  <a:schemeClr val="dk1"/>
                </a:solidFill>
                <a:latin typeface="Gill Sans"/>
                <a:ea typeface="Gill Sans"/>
                <a:cs typeface="Gill Sans"/>
                <a:sym typeface="Gill Sans"/>
              </a:rPr>
              <a:t> focuses on projects that </a:t>
            </a:r>
            <a:r>
              <a:rPr b="1" i="1" lang="en-US">
                <a:solidFill>
                  <a:schemeClr val="dk1"/>
                </a:solidFill>
                <a:latin typeface="Gill Sans"/>
                <a:ea typeface="Gill Sans"/>
                <a:cs typeface="Gill Sans"/>
                <a:sym typeface="Gill Sans"/>
              </a:rPr>
              <a:t>are critical for industry</a:t>
            </a:r>
            <a:endParaRPr sz="1100"/>
          </a:p>
        </p:txBody>
      </p:sp>
      <p:sp>
        <p:nvSpPr>
          <p:cNvPr id="403" name="Google Shape;403;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404" name="Google Shape;404;p47"/>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8"/>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11" name="Google Shape;411;p4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417" name="Google Shape;417;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It’s more than putting a project on GitHub</a:t>
            </a:r>
            <a:endParaRPr/>
          </a:p>
        </p:txBody>
      </p:sp>
      <p:sp>
        <p:nvSpPr>
          <p:cNvPr id="424" name="Google Shape;424;p5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Organizations and projects come to the Open Mainframe Project to…</a:t>
            </a:r>
            <a:endParaRPr/>
          </a:p>
          <a:p>
            <a:pPr indent="-355600" lvl="0" marL="457200" rtl="0" algn="l">
              <a:spcBef>
                <a:spcPts val="1000"/>
              </a:spcBef>
              <a:spcAft>
                <a:spcPts val="0"/>
              </a:spcAft>
              <a:buSzPts val="2000"/>
              <a:buChar char="-"/>
            </a:pPr>
            <a:r>
              <a:rPr lang="en-US"/>
              <a:t>Have a vendor-neutral home for the project and assets.</a:t>
            </a:r>
            <a:endParaRPr/>
          </a:p>
          <a:p>
            <a:pPr indent="-355600" lvl="0" marL="457200" rtl="0" algn="l">
              <a:spcBef>
                <a:spcPts val="0"/>
              </a:spcBef>
              <a:spcAft>
                <a:spcPts val="0"/>
              </a:spcAft>
              <a:buSzPts val="2000"/>
              <a:buChar char="-"/>
            </a:pPr>
            <a:r>
              <a:rPr lang="en-US"/>
              <a:t>Bring in contributors from different organizations ( including your competitors )</a:t>
            </a:r>
            <a:endParaRPr/>
          </a:p>
          <a:p>
            <a:pPr indent="-355600" lvl="0" marL="457200" rtl="0" algn="l">
              <a:spcBef>
                <a:spcPts val="0"/>
              </a:spcBef>
              <a:spcAft>
                <a:spcPts val="0"/>
              </a:spcAft>
              <a:buSzPts val="2000"/>
              <a:buChar char="-"/>
            </a:pPr>
            <a:r>
              <a:rPr lang="en-US"/>
              <a:t>Drive broad industry awareness with press and </a:t>
            </a:r>
            <a:r>
              <a:rPr lang="en-US"/>
              <a:t>analysts</a:t>
            </a:r>
            <a:r>
              <a:rPr lang="en-US"/>
              <a:t>.</a:t>
            </a:r>
            <a:endParaRPr/>
          </a:p>
          <a:p>
            <a:pPr indent="-355600" lvl="0" marL="457200" rtl="0" algn="l">
              <a:spcBef>
                <a:spcPts val="0"/>
              </a:spcBef>
              <a:spcAft>
                <a:spcPts val="0"/>
              </a:spcAft>
              <a:buSzPts val="2000"/>
              <a:buChar char="-"/>
            </a:pPr>
            <a:r>
              <a:rPr lang="en-US"/>
              <a:t>Build a downstream ecosystem for open and </a:t>
            </a:r>
            <a:r>
              <a:rPr lang="en-US"/>
              <a:t>commercial</a:t>
            </a:r>
            <a:r>
              <a:rPr lang="en-US"/>
              <a:t> solutions.</a:t>
            </a:r>
            <a:endParaRPr/>
          </a:p>
          <a:p>
            <a:pPr indent="-355600" lvl="0" marL="457200" rtl="0" algn="l">
              <a:spcBef>
                <a:spcPts val="0"/>
              </a:spcBef>
              <a:spcAft>
                <a:spcPts val="0"/>
              </a:spcAft>
              <a:buSzPts val="2000"/>
              <a:buChar char="-"/>
            </a:pPr>
            <a:r>
              <a:rPr lang="en-US"/>
              <a:t>Have world-class tools for measuring project insights and success.</a:t>
            </a:r>
            <a:endParaRPr/>
          </a:p>
          <a:p>
            <a:pPr indent="-355600" lvl="0" marL="457200" rtl="0" algn="l">
              <a:spcBef>
                <a:spcPts val="0"/>
              </a:spcBef>
              <a:spcAft>
                <a:spcPts val="0"/>
              </a:spcAft>
              <a:buSzPts val="2000"/>
              <a:buChar char="-"/>
            </a:pPr>
            <a:r>
              <a:rPr lang="en-US"/>
              <a:t>Leverage the collective experience and expertise of the Linux Foundation.</a:t>
            </a:r>
            <a:endParaRPr/>
          </a:p>
          <a:p>
            <a:pPr indent="0" lvl="0" marL="0" rtl="0" algn="l">
              <a:spcBef>
                <a:spcPts val="1000"/>
              </a:spcBef>
              <a:spcAft>
                <a:spcPts val="0"/>
              </a:spcAft>
              <a:buNone/>
            </a:pPr>
            <a:r>
              <a:rPr lang="en-US"/>
              <a:t>How does the Open Mainframe Project enable this?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Vendor-neutrality provides a sustainable home</a:t>
            </a:r>
            <a:endParaRPr/>
          </a:p>
        </p:txBody>
      </p:sp>
      <p:sp>
        <p:nvSpPr>
          <p:cNvPr id="431" name="Google Shape;431;p51"/>
          <p:cNvSpPr txBox="1"/>
          <p:nvPr>
            <p:ph idx="1" type="body"/>
          </p:nvPr>
        </p:nvSpPr>
        <p:spPr>
          <a:xfrm>
            <a:off x="317500" y="943425"/>
            <a:ext cx="6188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Groundbreaking </a:t>
            </a:r>
            <a:r>
              <a:rPr lang="en-US" sz="1800"/>
              <a:t>and</a:t>
            </a:r>
            <a:r>
              <a:rPr lang="en-US" sz="1800"/>
              <a:t> </a:t>
            </a:r>
            <a:r>
              <a:rPr lang="en-US" sz="1800"/>
              <a:t>game-changing</a:t>
            </a:r>
            <a:r>
              <a:rPr lang="en-US" sz="1800"/>
              <a:t> projects are a collective effort across organizations. Hosting at the Open Mainframe Project ensures a project has a reputable legal home and governance to attract contributors and adoption.</a:t>
            </a:r>
            <a:endParaRPr sz="1800"/>
          </a:p>
          <a:p>
            <a:pPr indent="-342900" lvl="0" marL="457200" rtl="0" algn="l">
              <a:spcBef>
                <a:spcPts val="400"/>
              </a:spcBef>
              <a:spcAft>
                <a:spcPts val="0"/>
              </a:spcAft>
              <a:buSzPts val="1800"/>
              <a:buChar char="-"/>
            </a:pPr>
            <a:r>
              <a:rPr lang="en-US" sz="1800"/>
              <a:t>All projects are set up as 501c6 Series LLC legal </a:t>
            </a:r>
            <a:r>
              <a:rPr lang="en-US" sz="1800"/>
              <a:t>entities, giving the project a non-profit status and giving them the autonomy to set their own policies and processes with expert guidance.</a:t>
            </a:r>
            <a:endParaRPr sz="1800"/>
          </a:p>
          <a:p>
            <a:pPr indent="-342900" lvl="0" marL="457200" rtl="0" algn="l">
              <a:spcBef>
                <a:spcPts val="0"/>
              </a:spcBef>
              <a:spcAft>
                <a:spcPts val="0"/>
              </a:spcAft>
              <a:buSzPts val="1800"/>
              <a:buChar char="-"/>
            </a:pPr>
            <a:r>
              <a:rPr lang="en-US" sz="1800"/>
              <a:t>Infrastructure such as mailing lists, websites, and domain names are owned by the project to ensure neutral management.</a:t>
            </a:r>
            <a:endParaRPr sz="1800"/>
          </a:p>
          <a:p>
            <a:pPr indent="-342900" lvl="0" marL="457200" rtl="0" algn="l">
              <a:spcBef>
                <a:spcPts val="0"/>
              </a:spcBef>
              <a:spcAft>
                <a:spcPts val="0"/>
              </a:spcAft>
              <a:buSzPts val="1800"/>
              <a:buChar char="-"/>
            </a:pPr>
            <a:r>
              <a:rPr lang="en-US" sz="1800" u="sng">
                <a:solidFill>
                  <a:schemeClr val="hlink"/>
                </a:solidFill>
                <a:hlinkClick r:id="rId3"/>
              </a:rPr>
              <a:t>Open Mainframe Project TAC project lifecycle</a:t>
            </a:r>
            <a:r>
              <a:rPr lang="en-US" sz="1800"/>
              <a:t> gives the project guidance on how to establish a sustainable project.</a:t>
            </a:r>
            <a:endParaRPr sz="1800"/>
          </a:p>
        </p:txBody>
      </p:sp>
      <p:pic>
        <p:nvPicPr>
          <p:cNvPr id="432" name="Google Shape;432;p51"/>
          <p:cNvPicPr preferRelativeResize="0"/>
          <p:nvPr/>
        </p:nvPicPr>
        <p:blipFill>
          <a:blip r:embed="rId4">
            <a:alphaModFix/>
          </a:blip>
          <a:stretch>
            <a:fillRect/>
          </a:stretch>
        </p:blipFill>
        <p:spPr>
          <a:xfrm>
            <a:off x="6505675" y="1635442"/>
            <a:ext cx="2514499" cy="20111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 in a broader contributor base</a:t>
            </a:r>
            <a:endParaRPr/>
          </a:p>
        </p:txBody>
      </p:sp>
      <p:sp>
        <p:nvSpPr>
          <p:cNvPr id="439" name="Google Shape;439;p52"/>
          <p:cNvSpPr txBox="1"/>
          <p:nvPr>
            <p:ph idx="1" type="body"/>
          </p:nvPr>
        </p:nvSpPr>
        <p:spPr>
          <a:xfrm>
            <a:off x="317500" y="943425"/>
            <a:ext cx="5921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Shared R&amp;D with a broad ecosystem means bringing more contributors and maintainers into your project - including your competitors.</a:t>
            </a:r>
            <a:endParaRPr sz="1900"/>
          </a:p>
          <a:p>
            <a:pPr indent="-349250" lvl="0" marL="457200" rtl="0" algn="l">
              <a:spcBef>
                <a:spcPts val="400"/>
              </a:spcBef>
              <a:spcAft>
                <a:spcPts val="0"/>
              </a:spcAft>
              <a:buSzPts val="1900"/>
              <a:buChar char="-"/>
            </a:pPr>
            <a:r>
              <a:rPr lang="en-US" sz="1900"/>
              <a:t>Our staff works with the project to establish an open, neutral </a:t>
            </a:r>
            <a:r>
              <a:rPr lang="en-US" sz="1900"/>
              <a:t>governance</a:t>
            </a:r>
            <a:r>
              <a:rPr lang="en-US" sz="1900"/>
              <a:t> that makes roles clear and paths to leadership available.</a:t>
            </a:r>
            <a:endParaRPr sz="1900"/>
          </a:p>
          <a:p>
            <a:pPr indent="-349250" lvl="0" marL="457200" rtl="0" algn="l">
              <a:spcBef>
                <a:spcPts val="0"/>
              </a:spcBef>
              <a:spcAft>
                <a:spcPts val="0"/>
              </a:spcAft>
              <a:buSzPts val="1900"/>
              <a:buChar char="-"/>
            </a:pPr>
            <a:r>
              <a:rPr lang="en-US" sz="1900"/>
              <a:t>All projects have a Code of Conduct to ensure collaboration is done in safe and welcoming environment for all.</a:t>
            </a:r>
            <a:endParaRPr sz="1900"/>
          </a:p>
          <a:p>
            <a:pPr indent="-349250" lvl="0" marL="457200" rtl="0" algn="l">
              <a:spcBef>
                <a:spcPts val="0"/>
              </a:spcBef>
              <a:spcAft>
                <a:spcPts val="0"/>
              </a:spcAft>
              <a:buSzPts val="1900"/>
              <a:buChar char="-"/>
            </a:pPr>
            <a:r>
              <a:rPr lang="en-US" sz="1900"/>
              <a:t>Outreach done through the Open Mainframe Project is done from a neutral perspective, which </a:t>
            </a:r>
            <a:r>
              <a:rPr lang="en-US" sz="1900"/>
              <a:t>separates</a:t>
            </a:r>
            <a:r>
              <a:rPr lang="en-US" sz="1900"/>
              <a:t> out product promotion and vendor </a:t>
            </a:r>
            <a:r>
              <a:rPr lang="en-US" sz="1900"/>
              <a:t>favoritism</a:t>
            </a:r>
            <a:r>
              <a:rPr lang="en-US" sz="1900"/>
              <a:t> and promotes the work of the community.</a:t>
            </a:r>
            <a:endParaRPr sz="1900"/>
          </a:p>
        </p:txBody>
      </p:sp>
      <p:pic>
        <p:nvPicPr>
          <p:cNvPr id="440" name="Google Shape;440;p52"/>
          <p:cNvPicPr preferRelativeResize="0"/>
          <p:nvPr/>
        </p:nvPicPr>
        <p:blipFill>
          <a:blip r:embed="rId3">
            <a:alphaModFix/>
          </a:blip>
          <a:stretch>
            <a:fillRect/>
          </a:stretch>
        </p:blipFill>
        <p:spPr>
          <a:xfrm>
            <a:off x="6524500" y="1883092"/>
            <a:ext cx="2314701" cy="18513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broad industry awareness with press and analysts</a:t>
            </a:r>
            <a:endParaRPr/>
          </a:p>
        </p:txBody>
      </p:sp>
      <p:sp>
        <p:nvSpPr>
          <p:cNvPr id="447" name="Google Shape;447;p53"/>
          <p:cNvSpPr txBox="1"/>
          <p:nvPr>
            <p:ph idx="1" type="body"/>
          </p:nvPr>
        </p:nvSpPr>
        <p:spPr>
          <a:xfrm>
            <a:off x="317500" y="943425"/>
            <a:ext cx="4352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your project will get broad exposure in mainframe, tech, and open source.</a:t>
            </a:r>
            <a:endParaRPr sz="1200"/>
          </a:p>
          <a:p>
            <a:pPr indent="-304800" lvl="0" marL="457200" rtl="0" algn="l">
              <a:spcBef>
                <a:spcPts val="400"/>
              </a:spcBef>
              <a:spcAft>
                <a:spcPts val="0"/>
              </a:spcAft>
              <a:buSzPts val="1200"/>
              <a:buChar char="-"/>
            </a:pPr>
            <a:r>
              <a:rPr lang="en-US" sz="1200"/>
              <a:t>Your project will be featured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Always available guest blog post(s) on the </a:t>
            </a:r>
            <a:r>
              <a:rPr lang="en-US" sz="1200" u="sng">
                <a:solidFill>
                  <a:schemeClr val="hlink"/>
                </a:solidFill>
                <a:hlinkClick r:id="rId9"/>
              </a:rPr>
              <a:t>Open Mainframe Project blog</a:t>
            </a:r>
            <a:r>
              <a:rPr lang="en-US" sz="1200"/>
              <a:t> on project updates.</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448" name="Google Shape;448;p53"/>
          <p:cNvGrpSpPr/>
          <p:nvPr/>
        </p:nvGrpSpPr>
        <p:grpSpPr>
          <a:xfrm>
            <a:off x="7449638" y="867226"/>
            <a:ext cx="1435200" cy="4101699"/>
            <a:chOff x="7850187" y="970151"/>
            <a:chExt cx="1435200" cy="4101699"/>
          </a:xfrm>
        </p:grpSpPr>
        <p:pic>
          <p:nvPicPr>
            <p:cNvPr id="449" name="Google Shape;449;p53"/>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450" name="Google Shape;450;p53"/>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451" name="Google Shape;451;p53"/>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452" name="Google Shape;452;p5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453" name="Google Shape;453;p5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454" name="Google Shape;454;p5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455" name="Google Shape;455;p53"/>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456" name="Google Shape;456;p53"/>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457" name="Google Shape;457;p53"/>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458" name="Google Shape;458;p53"/>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459" name="Google Shape;459;p53"/>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 a downstream ecosystem for open and commercial solutions</a:t>
            </a:r>
            <a:endParaRPr/>
          </a:p>
        </p:txBody>
      </p:sp>
      <p:sp>
        <p:nvSpPr>
          <p:cNvPr id="466" name="Google Shape;466;p54"/>
          <p:cNvSpPr txBox="1"/>
          <p:nvPr>
            <p:ph idx="1" type="body"/>
          </p:nvPr>
        </p:nvSpPr>
        <p:spPr>
          <a:xfrm>
            <a:off x="317500" y="943425"/>
            <a:ext cx="53403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Sustainable projects are those the industry adopts and drive economic value with. Doing this at the Open Mainframe Project takes advantage of the expertise in building these programs.</a:t>
            </a:r>
            <a:endParaRPr/>
          </a:p>
          <a:p>
            <a:pPr indent="-355600" lvl="0" marL="457200" rtl="0" algn="l">
              <a:spcBef>
                <a:spcPts val="400"/>
              </a:spcBef>
              <a:spcAft>
                <a:spcPts val="0"/>
              </a:spcAft>
              <a:buSzPts val="2000"/>
              <a:buChar char="-"/>
            </a:pPr>
            <a:r>
              <a:rPr lang="en-US"/>
              <a:t>Conformance programs with community requirements that are managed by the Open Mainframe Projects</a:t>
            </a:r>
            <a:endParaRPr/>
          </a:p>
          <a:p>
            <a:pPr indent="-355600" lvl="0" marL="457200" rtl="0" algn="l">
              <a:spcBef>
                <a:spcPts val="0"/>
              </a:spcBef>
              <a:spcAft>
                <a:spcPts val="0"/>
              </a:spcAft>
              <a:buSzPts val="2000"/>
              <a:buChar char="-"/>
            </a:pPr>
            <a:r>
              <a:rPr lang="en-US"/>
              <a:t>Training and certification programs through LF Training</a:t>
            </a:r>
            <a:endParaRPr/>
          </a:p>
          <a:p>
            <a:pPr indent="-355600" lvl="0" marL="457200" rtl="0" algn="l">
              <a:spcBef>
                <a:spcPts val="0"/>
              </a:spcBef>
              <a:spcAft>
                <a:spcPts val="0"/>
              </a:spcAft>
              <a:buSzPts val="2000"/>
              <a:buChar char="-"/>
            </a:pPr>
            <a:r>
              <a:rPr lang="en-US"/>
              <a:t>Badging using Credly to recognize individuals</a:t>
            </a:r>
            <a:endParaRPr/>
          </a:p>
          <a:p>
            <a:pPr indent="-355600" lvl="0" marL="457200" rtl="0" algn="l">
              <a:spcBef>
                <a:spcPts val="0"/>
              </a:spcBef>
              <a:spcAft>
                <a:spcPts val="0"/>
              </a:spcAft>
              <a:buSzPts val="2000"/>
              <a:buChar char="-"/>
            </a:pPr>
            <a:r>
              <a:rPr lang="en-US"/>
              <a:t>Events for the community to connect and collaborate.</a:t>
            </a:r>
            <a:endParaRPr/>
          </a:p>
        </p:txBody>
      </p:sp>
      <p:pic>
        <p:nvPicPr>
          <p:cNvPr id="467" name="Google Shape;467;p54"/>
          <p:cNvPicPr preferRelativeResize="0"/>
          <p:nvPr/>
        </p:nvPicPr>
        <p:blipFill>
          <a:blip r:embed="rId3">
            <a:alphaModFix/>
          </a:blip>
          <a:stretch>
            <a:fillRect/>
          </a:stretch>
        </p:blipFill>
        <p:spPr>
          <a:xfrm>
            <a:off x="6031831" y="2561625"/>
            <a:ext cx="2767471" cy="447300"/>
          </a:xfrm>
          <a:prstGeom prst="rect">
            <a:avLst/>
          </a:prstGeom>
          <a:noFill/>
          <a:ln>
            <a:noFill/>
          </a:ln>
        </p:spPr>
      </p:pic>
      <p:pic>
        <p:nvPicPr>
          <p:cNvPr id="468" name="Google Shape;468;p54"/>
          <p:cNvPicPr preferRelativeResize="0"/>
          <p:nvPr/>
        </p:nvPicPr>
        <p:blipFill>
          <a:blip r:embed="rId4">
            <a:alphaModFix/>
          </a:blip>
          <a:stretch>
            <a:fillRect/>
          </a:stretch>
        </p:blipFill>
        <p:spPr>
          <a:xfrm>
            <a:off x="6286385" y="1102949"/>
            <a:ext cx="2258353" cy="1182014"/>
          </a:xfrm>
          <a:prstGeom prst="rect">
            <a:avLst/>
          </a:prstGeom>
          <a:noFill/>
          <a:ln>
            <a:noFill/>
          </a:ln>
        </p:spPr>
      </p:pic>
      <p:pic>
        <p:nvPicPr>
          <p:cNvPr id="469" name="Google Shape;469;p54"/>
          <p:cNvPicPr preferRelativeResize="0"/>
          <p:nvPr/>
        </p:nvPicPr>
        <p:blipFill>
          <a:blip r:embed="rId5">
            <a:alphaModFix/>
          </a:blip>
          <a:stretch>
            <a:fillRect/>
          </a:stretch>
        </p:blipFill>
        <p:spPr>
          <a:xfrm>
            <a:off x="6126750" y="3285575"/>
            <a:ext cx="2577625" cy="1047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5"/>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205">
                <a:solidFill>
                  <a:srgbClr val="0099CC"/>
                </a:solidFill>
              </a:rPr>
              <a:t>LFX Insights </a:t>
            </a:r>
            <a:r>
              <a:rPr lang="en-US" sz="1205">
                <a:solidFill>
                  <a:srgbClr val="333333"/>
                </a:solidFill>
              </a:rPr>
              <a:t>is an analytics tool that is provided to all open source projects hosted by the Linux Foundation. Its capabilities include:</a:t>
            </a:r>
            <a:endParaRPr sz="1205">
              <a:solidFill>
                <a:srgbClr val="333333"/>
              </a:solidFill>
            </a:endParaRPr>
          </a:p>
          <a:p>
            <a:pPr indent="-305117" lvl="0" marL="685800" rtl="0" algn="l">
              <a:lnSpc>
                <a:spcPct val="95000"/>
              </a:lnSpc>
              <a:spcBef>
                <a:spcPts val="1100"/>
              </a:spcBef>
              <a:spcAft>
                <a:spcPts val="0"/>
              </a:spcAft>
              <a:buClr>
                <a:srgbClr val="333333"/>
              </a:buClr>
              <a:buSzPts val="1205"/>
              <a:buFont typeface="Century Gothic"/>
              <a:buChar char="●"/>
            </a:pPr>
            <a:r>
              <a:rPr lang="en-US" sz="12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205">
              <a:solidFill>
                <a:srgbClr val="333333"/>
              </a:solidFill>
            </a:endParaRPr>
          </a:p>
          <a:p>
            <a:pPr indent="0" lvl="0" marL="0" rtl="0" algn="l">
              <a:lnSpc>
                <a:spcPct val="95000"/>
              </a:lnSpc>
              <a:spcBef>
                <a:spcPts val="0"/>
              </a:spcBef>
              <a:spcAft>
                <a:spcPts val="0"/>
              </a:spcAft>
              <a:buSzPts val="935"/>
              <a:buNone/>
            </a:pPr>
            <a:r>
              <a:t/>
            </a:r>
            <a:endParaRPr sz="1205">
              <a:solidFill>
                <a:srgbClr val="333333"/>
              </a:solidFill>
            </a:endParaRPr>
          </a:p>
          <a:p>
            <a:pPr indent="0" lvl="0" marL="0" rtl="0" algn="l">
              <a:lnSpc>
                <a:spcPct val="95000"/>
              </a:lnSpc>
              <a:spcBef>
                <a:spcPts val="0"/>
              </a:spcBef>
              <a:spcAft>
                <a:spcPts val="0"/>
              </a:spcAft>
              <a:buSzPts val="935"/>
              <a:buNone/>
            </a:pPr>
            <a:r>
              <a:rPr b="1" lang="en-US" sz="1205">
                <a:solidFill>
                  <a:srgbClr val="0099CC"/>
                </a:solidFill>
              </a:rPr>
              <a:t>LFX Security</a:t>
            </a:r>
            <a:r>
              <a:rPr lang="en-US" sz="1205">
                <a:solidFill>
                  <a:srgbClr val="333333"/>
                </a:solidFill>
              </a:rPr>
              <a:t> is a tool for managing security for your project. It’s capabilities include:</a:t>
            </a:r>
            <a:endParaRPr sz="1205">
              <a:solidFill>
                <a:srgbClr val="333333"/>
              </a:solidFill>
            </a:endParaRPr>
          </a:p>
          <a:p>
            <a:pPr indent="0" lvl="0" marL="0" rtl="0" algn="l">
              <a:lnSpc>
                <a:spcPct val="95000"/>
              </a:lnSpc>
              <a:spcBef>
                <a:spcPts val="0"/>
              </a:spcBef>
              <a:spcAft>
                <a:spcPts val="0"/>
              </a:spcAft>
              <a:buSzPts val="935"/>
              <a:buNone/>
            </a:pPr>
            <a:r>
              <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Monitoring of your entire project for potential vulnerabilities with an aggregated project-level view of your entire software sandwich across source control systems and repositories, with the ability to remediate the found issues.</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Identifying non-inclusive language and code secrets in your project to prevent embarrassing situations.</a:t>
            </a:r>
            <a:endParaRPr sz="1205">
              <a:solidFill>
                <a:srgbClr val="333333"/>
              </a:solidFill>
            </a:endParaRPr>
          </a:p>
        </p:txBody>
      </p:sp>
      <p:sp>
        <p:nvSpPr>
          <p:cNvPr id="475" name="Google Shape;475;p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World class tools with LFX</a:t>
            </a:r>
            <a:endParaRPr/>
          </a:p>
        </p:txBody>
      </p:sp>
      <p:pic>
        <p:nvPicPr>
          <p:cNvPr id="476" name="Google Shape;476;p55"/>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477" name="Google Shape;477;p55"/>
          <p:cNvPicPr preferRelativeResize="0"/>
          <p:nvPr/>
        </p:nvPicPr>
        <p:blipFill>
          <a:blip r:embed="rId4">
            <a:alphaModFix/>
          </a:blip>
          <a:stretch>
            <a:fillRect/>
          </a:stretch>
        </p:blipFill>
        <p:spPr>
          <a:xfrm>
            <a:off x="6511617" y="3560770"/>
            <a:ext cx="2250370" cy="455700"/>
          </a:xfrm>
          <a:prstGeom prst="rect">
            <a:avLst/>
          </a:prstGeom>
          <a:noFill/>
          <a:ln>
            <a:noFill/>
          </a:ln>
        </p:spPr>
      </p:pic>
      <p:pic>
        <p:nvPicPr>
          <p:cNvPr id="478" name="Google Shape;478;p55"/>
          <p:cNvPicPr preferRelativeResize="0"/>
          <p:nvPr/>
        </p:nvPicPr>
        <p:blipFill>
          <a:blip r:embed="rId5">
            <a:alphaModFix/>
          </a:blip>
          <a:stretch>
            <a:fillRect/>
          </a:stretch>
        </p:blipFill>
        <p:spPr>
          <a:xfrm>
            <a:off x="6511625" y="4156848"/>
            <a:ext cx="2250350" cy="4445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Leverage the collective experience and expertise of the Linux Foundation</a:t>
            </a:r>
            <a:endParaRPr/>
          </a:p>
        </p:txBody>
      </p:sp>
      <p:sp>
        <p:nvSpPr>
          <p:cNvPr id="484" name="Google Shape;484;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50"/>
              <a:t>Open Mainframe Project staff collective have decades of experience in driving open source projects and ecosystems in a variety of vertical and horizontal industries, bringing the best practices to your project</a:t>
            </a:r>
            <a:endParaRPr sz="1750"/>
          </a:p>
          <a:p>
            <a:pPr indent="-339725" lvl="0" marL="457200" rtl="0" algn="l">
              <a:spcBef>
                <a:spcPts val="400"/>
              </a:spcBef>
              <a:spcAft>
                <a:spcPts val="0"/>
              </a:spcAft>
              <a:buSzPts val="1750"/>
              <a:buChar char="•"/>
            </a:pPr>
            <a:r>
              <a:rPr lang="en-US" sz="1750"/>
              <a:t>P</a:t>
            </a:r>
            <a:r>
              <a:rPr lang="en-US" sz="1750"/>
              <a:t>ress relations and analyst relations teams to increase awareness of and excitement about your project, and receive regular reports on press mentions and comparisons to similar projects.</a:t>
            </a:r>
            <a:endParaRPr sz="1750"/>
          </a:p>
          <a:p>
            <a:pPr indent="-339725" lvl="0" marL="457200" rtl="0" algn="l">
              <a:spcBef>
                <a:spcPts val="0"/>
              </a:spcBef>
              <a:spcAft>
                <a:spcPts val="0"/>
              </a:spcAft>
              <a:buSzPts val="1750"/>
              <a:buChar char="•"/>
            </a:pPr>
            <a:r>
              <a:rPr lang="en-US" sz="1750"/>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1750"/>
          </a:p>
          <a:p>
            <a:pPr indent="-339725" lvl="0" marL="457200" rtl="0" algn="l">
              <a:spcBef>
                <a:spcPts val="0"/>
              </a:spcBef>
              <a:spcAft>
                <a:spcPts val="0"/>
              </a:spcAft>
              <a:buSzPts val="1750"/>
              <a:buChar char="•"/>
            </a:pPr>
            <a:r>
              <a:rPr lang="en-US" sz="1750"/>
              <a:t>You will have access to full-time Open Mainframe Project staff who are eager to assist your project in myriad ways and help make it successful</a:t>
            </a:r>
            <a:endParaRPr sz="175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244" name="Google Shape;244;p39"/>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245" name="Google Shape;245;p39"/>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246" name="Google Shape;246;p39"/>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247" name="Google Shape;247;p39"/>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248" name="Google Shape;248;p39"/>
          <p:cNvGrpSpPr/>
          <p:nvPr/>
        </p:nvGrpSpPr>
        <p:grpSpPr>
          <a:xfrm>
            <a:off x="790925" y="3062275"/>
            <a:ext cx="546300" cy="546300"/>
            <a:chOff x="790925" y="2833675"/>
            <a:chExt cx="546300" cy="546300"/>
          </a:xfrm>
        </p:grpSpPr>
        <p:sp>
          <p:nvSpPr>
            <p:cNvPr id="249" name="Google Shape;249;p39"/>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9"/>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51" name="Google Shape;251;p39"/>
          <p:cNvGrpSpPr/>
          <p:nvPr/>
        </p:nvGrpSpPr>
        <p:grpSpPr>
          <a:xfrm>
            <a:off x="3102133" y="3062275"/>
            <a:ext cx="546300" cy="546300"/>
            <a:chOff x="2966775" y="2833675"/>
            <a:chExt cx="546300" cy="546300"/>
          </a:xfrm>
        </p:grpSpPr>
        <p:sp>
          <p:nvSpPr>
            <p:cNvPr id="252" name="Google Shape;252;p39"/>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39"/>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54" name="Google Shape;254;p39"/>
          <p:cNvGrpSpPr/>
          <p:nvPr/>
        </p:nvGrpSpPr>
        <p:grpSpPr>
          <a:xfrm>
            <a:off x="5413342" y="3062275"/>
            <a:ext cx="546300" cy="546300"/>
            <a:chOff x="5373650" y="2863650"/>
            <a:chExt cx="546300" cy="546300"/>
          </a:xfrm>
        </p:grpSpPr>
        <p:sp>
          <p:nvSpPr>
            <p:cNvPr id="255" name="Google Shape;255;p39"/>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39"/>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257" name="Google Shape;257;p39"/>
          <p:cNvGrpSpPr/>
          <p:nvPr/>
        </p:nvGrpSpPr>
        <p:grpSpPr>
          <a:xfrm>
            <a:off x="7724550" y="3062275"/>
            <a:ext cx="546300" cy="546300"/>
            <a:chOff x="7724550" y="2897000"/>
            <a:chExt cx="546300" cy="546300"/>
          </a:xfrm>
        </p:grpSpPr>
        <p:sp>
          <p:nvSpPr>
            <p:cNvPr id="258" name="Google Shape;258;p39"/>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39"/>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260" name="Google Shape;260;p39"/>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7"/>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90" name="Google Shape;490;p57"/>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8"/>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96" name="Google Shape;496;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502" name="Google Shape;502;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You can bring a project in any stage</a:t>
            </a:r>
            <a:endParaRPr/>
          </a:p>
        </p:txBody>
      </p:sp>
      <p:sp>
        <p:nvSpPr>
          <p:cNvPr id="509" name="Google Shape;509;p60"/>
          <p:cNvSpPr/>
          <p:nvPr/>
        </p:nvSpPr>
        <p:spPr>
          <a:xfrm>
            <a:off x="572837" y="1647148"/>
            <a:ext cx="7974376" cy="2628779"/>
          </a:xfrm>
          <a:custGeom>
            <a:rect b="b" l="l" r="r" t="t"/>
            <a:pathLst>
              <a:path extrusionOk="0" h="3138840" w="9999218">
                <a:moveTo>
                  <a:pt x="0" y="3138840"/>
                </a:moveTo>
                <a:cubicBezTo>
                  <a:pt x="541734" y="3043590"/>
                  <a:pt x="1273115" y="1925622"/>
                  <a:pt x="1831331" y="1405905"/>
                </a:cubicBezTo>
                <a:cubicBezTo>
                  <a:pt x="2389547" y="886188"/>
                  <a:pt x="2824167" y="153327"/>
                  <a:pt x="3349296" y="20539"/>
                </a:cubicBezTo>
                <a:cubicBezTo>
                  <a:pt x="3874425" y="-112249"/>
                  <a:pt x="4437972" y="435611"/>
                  <a:pt x="4982103" y="609180"/>
                </a:cubicBezTo>
                <a:cubicBezTo>
                  <a:pt x="5526234" y="782749"/>
                  <a:pt x="6032159" y="967010"/>
                  <a:pt x="6614080" y="1061955"/>
                </a:cubicBezTo>
                <a:cubicBezTo>
                  <a:pt x="7196001" y="1156900"/>
                  <a:pt x="8078342" y="1187553"/>
                  <a:pt x="8473629" y="1178851"/>
                </a:cubicBezTo>
                <a:lnTo>
                  <a:pt x="9999218" y="1191186"/>
                </a:lnTo>
              </a:path>
            </a:pathLst>
          </a:custGeom>
          <a:noFill/>
          <a:ln cap="flat" cmpd="sng" w="28575">
            <a:solidFill>
              <a:srgbClr val="FCD67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0" name="Google Shape;510;p60"/>
          <p:cNvSpPr txBox="1"/>
          <p:nvPr/>
        </p:nvSpPr>
        <p:spPr>
          <a:xfrm rot="-5400000">
            <a:off x="-492525" y="2172625"/>
            <a:ext cx="1513500" cy="29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7F7F7F"/>
                </a:solidFill>
                <a:latin typeface="Arial"/>
                <a:ea typeface="Arial"/>
                <a:cs typeface="Arial"/>
                <a:sym typeface="Arial"/>
              </a:rPr>
              <a:t>INVESTMENT</a:t>
            </a:r>
            <a:endParaRPr/>
          </a:p>
        </p:txBody>
      </p:sp>
      <p:sp>
        <p:nvSpPr>
          <p:cNvPr id="511" name="Google Shape;511;p60"/>
          <p:cNvSpPr txBox="1"/>
          <p:nvPr/>
        </p:nvSpPr>
        <p:spPr>
          <a:xfrm>
            <a:off x="4132997" y="4377350"/>
            <a:ext cx="783300" cy="28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7F7F7F"/>
                </a:solidFill>
                <a:latin typeface="Arial"/>
                <a:ea typeface="Arial"/>
                <a:cs typeface="Arial"/>
                <a:sym typeface="Arial"/>
              </a:rPr>
              <a:t>TIME</a:t>
            </a:r>
            <a:endParaRPr/>
          </a:p>
        </p:txBody>
      </p:sp>
      <p:cxnSp>
        <p:nvCxnSpPr>
          <p:cNvPr id="512" name="Google Shape;512;p60"/>
          <p:cNvCxnSpPr/>
          <p:nvPr/>
        </p:nvCxnSpPr>
        <p:spPr>
          <a:xfrm>
            <a:off x="501956" y="4338890"/>
            <a:ext cx="8527200" cy="0"/>
          </a:xfrm>
          <a:prstGeom prst="straightConnector1">
            <a:avLst/>
          </a:prstGeom>
          <a:noFill/>
          <a:ln cap="flat" cmpd="sng" w="12700">
            <a:solidFill>
              <a:srgbClr val="7F7F7F"/>
            </a:solidFill>
            <a:prstDash val="solid"/>
            <a:miter lim="800000"/>
            <a:headEnd len="sm" w="sm" type="none"/>
            <a:tailEnd len="sm" w="sm" type="none"/>
          </a:ln>
        </p:spPr>
      </p:cxnSp>
      <p:cxnSp>
        <p:nvCxnSpPr>
          <p:cNvPr id="513" name="Google Shape;513;p60"/>
          <p:cNvCxnSpPr/>
          <p:nvPr/>
        </p:nvCxnSpPr>
        <p:spPr>
          <a:xfrm rot="10800000">
            <a:off x="501956" y="944029"/>
            <a:ext cx="0" cy="3406800"/>
          </a:xfrm>
          <a:prstGeom prst="straightConnector1">
            <a:avLst/>
          </a:prstGeom>
          <a:noFill/>
          <a:ln cap="flat" cmpd="sng" w="12700">
            <a:solidFill>
              <a:srgbClr val="7F7F7F"/>
            </a:solidFill>
            <a:prstDash val="solid"/>
            <a:miter lim="800000"/>
            <a:headEnd len="sm" w="sm" type="none"/>
            <a:tailEnd len="sm" w="sm" type="none"/>
          </a:ln>
        </p:spPr>
      </p:cxnSp>
      <p:sp>
        <p:nvSpPr>
          <p:cNvPr id="514" name="Google Shape;514;p60"/>
          <p:cNvSpPr txBox="1"/>
          <p:nvPr/>
        </p:nvSpPr>
        <p:spPr>
          <a:xfrm>
            <a:off x="629275" y="859675"/>
            <a:ext cx="1254600" cy="28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7F7F7F"/>
                </a:solidFill>
              </a:rPr>
              <a:t>SANDBOX</a:t>
            </a:r>
            <a:endParaRPr sz="1600"/>
          </a:p>
        </p:txBody>
      </p:sp>
      <p:sp>
        <p:nvSpPr>
          <p:cNvPr id="515" name="Google Shape;515;p60"/>
          <p:cNvSpPr/>
          <p:nvPr/>
        </p:nvSpPr>
        <p:spPr>
          <a:xfrm>
            <a:off x="565612" y="1231291"/>
            <a:ext cx="1254600" cy="3018900"/>
          </a:xfrm>
          <a:prstGeom prst="rect">
            <a:avLst/>
          </a:prstGeom>
          <a:noFill/>
          <a:ln cap="flat" cmpd="sng" w="28575">
            <a:solidFill>
              <a:srgbClr val="FFC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6" name="Google Shape;516;p60"/>
          <p:cNvSpPr/>
          <p:nvPr/>
        </p:nvSpPr>
        <p:spPr>
          <a:xfrm>
            <a:off x="1883875" y="1232100"/>
            <a:ext cx="1459800" cy="3018900"/>
          </a:xfrm>
          <a:prstGeom prst="rect">
            <a:avLst/>
          </a:prstGeom>
          <a:noFill/>
          <a:ln cap="flat" cmpd="sng" w="28575">
            <a:solidFill>
              <a:srgbClr val="008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7" name="Google Shape;517;p60"/>
          <p:cNvSpPr/>
          <p:nvPr/>
        </p:nvSpPr>
        <p:spPr>
          <a:xfrm>
            <a:off x="3386798" y="1232100"/>
            <a:ext cx="5160300" cy="3018900"/>
          </a:xfrm>
          <a:prstGeom prst="rect">
            <a:avLst/>
          </a:prstGeom>
          <a:noFill/>
          <a:ln cap="flat" cmpd="sng" w="28575">
            <a:solidFill>
              <a:srgbClr val="0000F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8" name="Google Shape;518;p60"/>
          <p:cNvSpPr txBox="1"/>
          <p:nvPr/>
        </p:nvSpPr>
        <p:spPr>
          <a:xfrm>
            <a:off x="1790202" y="859675"/>
            <a:ext cx="1596600" cy="28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7F7F7F"/>
                </a:solidFill>
              </a:rPr>
              <a:t>INCUBATION</a:t>
            </a:r>
            <a:endParaRPr/>
          </a:p>
        </p:txBody>
      </p:sp>
      <p:sp>
        <p:nvSpPr>
          <p:cNvPr id="519" name="Google Shape;519;p60"/>
          <p:cNvSpPr txBox="1"/>
          <p:nvPr/>
        </p:nvSpPr>
        <p:spPr>
          <a:xfrm>
            <a:off x="4792893" y="861291"/>
            <a:ext cx="2348100" cy="28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7F7F7F"/>
                </a:solidFill>
              </a:rPr>
              <a:t>ACTIVE</a:t>
            </a:r>
            <a:endParaRPr/>
          </a:p>
        </p:txBody>
      </p:sp>
      <p:sp>
        <p:nvSpPr>
          <p:cNvPr id="520" name="Google Shape;520;p60"/>
          <p:cNvSpPr txBox="1"/>
          <p:nvPr/>
        </p:nvSpPr>
        <p:spPr>
          <a:xfrm>
            <a:off x="0" y="46803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Read more about the project lifecycle at </a:t>
            </a:r>
            <a:r>
              <a:rPr lang="en-US" u="sng">
                <a:solidFill>
                  <a:schemeClr val="hlink"/>
                </a:solidFill>
                <a:hlinkClick r:id="rId3"/>
              </a:rPr>
              <a:t>https://tac.openmainframeproject.org/process/project_stages.html</a:t>
            </a:r>
            <a:r>
              <a:rPr lang="en-US"/>
              <a:t> </a:t>
            </a:r>
            <a:endParaRPr/>
          </a:p>
        </p:txBody>
      </p:sp>
      <p:sp>
        <p:nvSpPr>
          <p:cNvPr id="521" name="Google Shape;521;p60"/>
          <p:cNvSpPr txBox="1"/>
          <p:nvPr/>
        </p:nvSpPr>
        <p:spPr>
          <a:xfrm>
            <a:off x="629276" y="1321225"/>
            <a:ext cx="1119300" cy="1754400"/>
          </a:xfrm>
          <a:prstGeom prst="rect">
            <a:avLst/>
          </a:prstGeom>
          <a:noFill/>
          <a:ln>
            <a:noFill/>
          </a:ln>
        </p:spPr>
        <p:txBody>
          <a:bodyPr anchorCtr="0" anchor="t" bIns="45700" lIns="91425" spcFirstLastPara="1" rIns="91425" wrap="square" tIns="45700">
            <a:noAutofit/>
          </a:bodyPr>
          <a:lstStyle/>
          <a:p>
            <a:pPr indent="-127000" lvl="0" marL="114300" marR="0" rtl="0" algn="l">
              <a:spcBef>
                <a:spcPts val="0"/>
              </a:spcBef>
              <a:spcAft>
                <a:spcPts val="0"/>
              </a:spcAft>
              <a:buClr>
                <a:srgbClr val="3F3F3F"/>
              </a:buClr>
              <a:buSzPts val="1100"/>
              <a:buFont typeface="Arial"/>
              <a:buChar char="•"/>
            </a:pPr>
            <a:r>
              <a:rPr lang="en-US" sz="1100">
                <a:solidFill>
                  <a:srgbClr val="3F3F3F"/>
                </a:solidFill>
                <a:latin typeface="Gill Sans"/>
                <a:ea typeface="Gill Sans"/>
                <a:cs typeface="Gill Sans"/>
                <a:sym typeface="Gill Sans"/>
              </a:rPr>
              <a:t>Establish code base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Form Governance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Build mission and roadmap</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Setup project infrastructure</a:t>
            </a:r>
            <a:endParaRPr sz="1100">
              <a:solidFill>
                <a:srgbClr val="3F3F3F"/>
              </a:solidFill>
              <a:latin typeface="Gill Sans"/>
              <a:ea typeface="Gill Sans"/>
              <a:cs typeface="Gill Sans"/>
              <a:sym typeface="Gill Sans"/>
            </a:endParaRPr>
          </a:p>
        </p:txBody>
      </p:sp>
      <p:sp>
        <p:nvSpPr>
          <p:cNvPr id="522" name="Google Shape;522;p60"/>
          <p:cNvSpPr txBox="1"/>
          <p:nvPr/>
        </p:nvSpPr>
        <p:spPr>
          <a:xfrm>
            <a:off x="1975325" y="2930150"/>
            <a:ext cx="1254600" cy="1188000"/>
          </a:xfrm>
          <a:prstGeom prst="rect">
            <a:avLst/>
          </a:prstGeom>
          <a:noFill/>
          <a:ln>
            <a:noFill/>
          </a:ln>
        </p:spPr>
        <p:txBody>
          <a:bodyPr anchorCtr="0" anchor="t" bIns="45700" lIns="91425" spcFirstLastPara="1" rIns="91425" wrap="square" tIns="45700">
            <a:noAutofit/>
          </a:bodyPr>
          <a:lstStyle/>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Grow diverse contributor base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Refine processes and governance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Build end-user community</a:t>
            </a:r>
            <a:endParaRPr sz="1100">
              <a:solidFill>
                <a:srgbClr val="3F3F3F"/>
              </a:solidFill>
              <a:latin typeface="Gill Sans"/>
              <a:ea typeface="Gill Sans"/>
              <a:cs typeface="Gill Sans"/>
              <a:sym typeface="Gill Sans"/>
            </a:endParaRPr>
          </a:p>
        </p:txBody>
      </p:sp>
      <p:sp>
        <p:nvSpPr>
          <p:cNvPr id="523" name="Google Shape;523;p60"/>
          <p:cNvSpPr txBox="1"/>
          <p:nvPr/>
        </p:nvSpPr>
        <p:spPr>
          <a:xfrm>
            <a:off x="3670550" y="2462925"/>
            <a:ext cx="1970700" cy="1188000"/>
          </a:xfrm>
          <a:prstGeom prst="rect">
            <a:avLst/>
          </a:prstGeom>
          <a:noFill/>
          <a:ln>
            <a:noFill/>
          </a:ln>
        </p:spPr>
        <p:txBody>
          <a:bodyPr anchorCtr="0" anchor="t" bIns="45700" lIns="91425" spcFirstLastPara="1" rIns="91425" wrap="square" tIns="45700">
            <a:noAutofit/>
          </a:bodyPr>
          <a:lstStyle/>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Start training and conformance programs</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Establish long term support</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Diversify maintainers</a:t>
            </a:r>
            <a:endParaRPr sz="1100">
              <a:solidFill>
                <a:srgbClr val="3F3F3F"/>
              </a:solidFill>
              <a:latin typeface="Gill Sans"/>
              <a:ea typeface="Gill Sans"/>
              <a:cs typeface="Gill Sans"/>
              <a:sym typeface="Gill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1"/>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529" name="Google Shape;529;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2"/>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355600" lvl="0" marL="342900" rtl="0" algn="l">
              <a:spcBef>
                <a:spcPts val="400"/>
              </a:spcBef>
              <a:spcAft>
                <a:spcPts val="0"/>
              </a:spcAft>
              <a:buSzPts val="2000"/>
              <a:buChar char="›"/>
            </a:pPr>
            <a:r>
              <a:rPr lang="en-US"/>
              <a:t>Our project communities control the name of the project, not any one member or company contributor</a:t>
            </a:r>
            <a:endParaRPr/>
          </a:p>
          <a:p>
            <a:pPr indent="-355600" lvl="0" marL="3429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355600" lvl="0" marL="3429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355600" lvl="0" marL="3429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35" name="Google Shape;53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descr="12c copy" id="540" name="Google Shape;540;p63"/>
          <p:cNvPicPr preferRelativeResize="0"/>
          <p:nvPr/>
        </p:nvPicPr>
        <p:blipFill rotWithShape="1">
          <a:blip r:embed="rId3">
            <a:alphaModFix/>
          </a:blip>
          <a:srcRect b="0" l="0" r="0" t="0"/>
          <a:stretch/>
        </p:blipFill>
        <p:spPr>
          <a:xfrm>
            <a:off x="915987" y="0"/>
            <a:ext cx="8228013" cy="2560638"/>
          </a:xfrm>
          <a:prstGeom prst="rect">
            <a:avLst/>
          </a:prstGeom>
          <a:noFill/>
          <a:ln>
            <a:noFill/>
          </a:ln>
        </p:spPr>
      </p:pic>
      <p:sp>
        <p:nvSpPr>
          <p:cNvPr id="541" name="Google Shape;541;p63"/>
          <p:cNvSpPr/>
          <p:nvPr/>
        </p:nvSpPr>
        <p:spPr>
          <a:xfrm>
            <a:off x="1375315" y="0"/>
            <a:ext cx="43491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2" name="Google Shape;542;p6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3" name="Google Shape;543;p63"/>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21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544" name="Google Shape;544;p6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545" name="Google Shape;545;p63"/>
          <p:cNvSpPr/>
          <p:nvPr/>
        </p:nvSpPr>
        <p:spPr>
          <a:xfrm>
            <a:off x="298450" y="646112"/>
            <a:ext cx="43308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4"/>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266" name="Google Shape;266;p40"/>
          <p:cNvSpPr txBox="1"/>
          <p:nvPr/>
        </p:nvSpPr>
        <p:spPr>
          <a:xfrm>
            <a:off x="1884050" y="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Active</a:t>
            </a:r>
            <a:endParaRPr b="1" sz="1200">
              <a:latin typeface="Gill Sans"/>
              <a:ea typeface="Gill Sans"/>
              <a:cs typeface="Gill Sans"/>
              <a:sym typeface="Gill Sans"/>
            </a:endParaRPr>
          </a:p>
        </p:txBody>
      </p:sp>
      <p:sp>
        <p:nvSpPr>
          <p:cNvPr id="267" name="Google Shape;267;p40"/>
          <p:cNvSpPr txBox="1"/>
          <p:nvPr/>
        </p:nvSpPr>
        <p:spPr>
          <a:xfrm>
            <a:off x="1884025" y="96247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Incubation</a:t>
            </a:r>
            <a:endParaRPr b="1" sz="1200">
              <a:latin typeface="Gill Sans"/>
              <a:ea typeface="Gill Sans"/>
              <a:cs typeface="Gill Sans"/>
              <a:sym typeface="Gill Sans"/>
            </a:endParaRPr>
          </a:p>
        </p:txBody>
      </p:sp>
      <p:sp>
        <p:nvSpPr>
          <p:cNvPr id="268" name="Google Shape;268;p40"/>
          <p:cNvSpPr txBox="1"/>
          <p:nvPr/>
        </p:nvSpPr>
        <p:spPr>
          <a:xfrm>
            <a:off x="1884050" y="256322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Sandbox</a:t>
            </a:r>
            <a:endParaRPr b="1" sz="1200">
              <a:latin typeface="Gill Sans"/>
              <a:ea typeface="Gill Sans"/>
              <a:cs typeface="Gill Sans"/>
              <a:sym typeface="Gill Sans"/>
            </a:endParaRPr>
          </a:p>
        </p:txBody>
      </p:sp>
      <p:sp>
        <p:nvSpPr>
          <p:cNvPr id="269" name="Google Shape;269;p40"/>
          <p:cNvSpPr txBox="1"/>
          <p:nvPr/>
        </p:nvSpPr>
        <p:spPr>
          <a:xfrm>
            <a:off x="1884050" y="352170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Working Groups</a:t>
            </a:r>
            <a:endParaRPr b="1" sz="1200">
              <a:latin typeface="Gill Sans"/>
              <a:ea typeface="Gill Sans"/>
              <a:cs typeface="Gill Sans"/>
              <a:sym typeface="Gill Sans"/>
            </a:endParaRPr>
          </a:p>
        </p:txBody>
      </p:sp>
      <p:sp>
        <p:nvSpPr>
          <p:cNvPr id="270" name="Google Shape;270;p40"/>
          <p:cNvSpPr txBox="1"/>
          <p:nvPr/>
        </p:nvSpPr>
        <p:spPr>
          <a:xfrm>
            <a:off x="0" y="0"/>
            <a:ext cx="1877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271" name="Google Shape;271;p40"/>
          <p:cNvPicPr preferRelativeResize="0"/>
          <p:nvPr/>
        </p:nvPicPr>
        <p:blipFill>
          <a:blip r:embed="rId4">
            <a:alphaModFix/>
          </a:blip>
          <a:stretch>
            <a:fillRect/>
          </a:stretch>
        </p:blipFill>
        <p:spPr>
          <a:xfrm>
            <a:off x="1877475" y="369300"/>
            <a:ext cx="7145974" cy="638525"/>
          </a:xfrm>
          <a:prstGeom prst="rect">
            <a:avLst/>
          </a:prstGeom>
          <a:noFill/>
          <a:ln>
            <a:noFill/>
          </a:ln>
        </p:spPr>
      </p:pic>
      <p:pic>
        <p:nvPicPr>
          <p:cNvPr id="272" name="Google Shape;272;p40"/>
          <p:cNvPicPr preferRelativeResize="0"/>
          <p:nvPr/>
        </p:nvPicPr>
        <p:blipFill rotWithShape="1">
          <a:blip r:embed="rId5">
            <a:alphaModFix/>
          </a:blip>
          <a:srcRect b="76312" l="0" r="0" t="0"/>
          <a:stretch/>
        </p:blipFill>
        <p:spPr>
          <a:xfrm>
            <a:off x="1884025" y="1462875"/>
            <a:ext cx="7132877" cy="425700"/>
          </a:xfrm>
          <a:prstGeom prst="rect">
            <a:avLst/>
          </a:prstGeom>
          <a:noFill/>
          <a:ln>
            <a:noFill/>
          </a:ln>
        </p:spPr>
      </p:pic>
      <p:pic>
        <p:nvPicPr>
          <p:cNvPr id="273" name="Google Shape;273;p40"/>
          <p:cNvPicPr preferRelativeResize="0"/>
          <p:nvPr/>
        </p:nvPicPr>
        <p:blipFill rotWithShape="1">
          <a:blip r:embed="rId5">
            <a:alphaModFix/>
          </a:blip>
          <a:srcRect b="0" l="0" r="0" t="72284"/>
          <a:stretch/>
        </p:blipFill>
        <p:spPr>
          <a:xfrm>
            <a:off x="1884015" y="1936364"/>
            <a:ext cx="7159101" cy="499911"/>
          </a:xfrm>
          <a:prstGeom prst="rect">
            <a:avLst/>
          </a:prstGeom>
          <a:noFill/>
          <a:ln>
            <a:noFill/>
          </a:ln>
        </p:spPr>
      </p:pic>
      <p:pic>
        <p:nvPicPr>
          <p:cNvPr id="274" name="Google Shape;274;p40"/>
          <p:cNvPicPr preferRelativeResize="0"/>
          <p:nvPr/>
        </p:nvPicPr>
        <p:blipFill>
          <a:blip r:embed="rId6">
            <a:alphaModFix/>
          </a:blip>
          <a:stretch>
            <a:fillRect/>
          </a:stretch>
        </p:blipFill>
        <p:spPr>
          <a:xfrm>
            <a:off x="1946650" y="2932525"/>
            <a:ext cx="2002276" cy="530475"/>
          </a:xfrm>
          <a:prstGeom prst="rect">
            <a:avLst/>
          </a:prstGeom>
          <a:noFill/>
          <a:ln>
            <a:noFill/>
          </a:ln>
        </p:spPr>
      </p:pic>
      <p:pic>
        <p:nvPicPr>
          <p:cNvPr id="275" name="Google Shape;275;p40"/>
          <p:cNvPicPr preferRelativeResize="0"/>
          <p:nvPr/>
        </p:nvPicPr>
        <p:blipFill>
          <a:blip r:embed="rId7">
            <a:alphaModFix/>
          </a:blip>
          <a:stretch>
            <a:fillRect/>
          </a:stretch>
        </p:blipFill>
        <p:spPr>
          <a:xfrm>
            <a:off x="1946651" y="3949700"/>
            <a:ext cx="3535025" cy="465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1"/>
          <p:cNvPicPr preferRelativeResize="0"/>
          <p:nvPr/>
        </p:nvPicPr>
        <p:blipFill rotWithShape="1">
          <a:blip r:embed="rId3">
            <a:alphaModFix/>
          </a:blip>
          <a:srcRect b="14437" l="0" r="0" t="20202"/>
          <a:stretch/>
        </p:blipFill>
        <p:spPr>
          <a:xfrm>
            <a:off x="0" y="1024900"/>
            <a:ext cx="9144003" cy="3314899"/>
          </a:xfrm>
          <a:prstGeom prst="rect">
            <a:avLst/>
          </a:prstGeom>
          <a:noFill/>
          <a:ln>
            <a:noFill/>
          </a:ln>
        </p:spPr>
      </p:pic>
      <p:sp>
        <p:nvSpPr>
          <p:cNvPr id="281" name="Google Shape;281;p4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282" name="Google Shape;282;p41"/>
          <p:cNvSpPr txBox="1"/>
          <p:nvPr>
            <p:ph idx="1" type="body"/>
          </p:nvPr>
        </p:nvSpPr>
        <p:spPr>
          <a:xfrm>
            <a:off x="317500" y="41956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4"/>
              </a:rPr>
              <a:t>https://landscape.openmainframeproject.org/fullscreen</a:t>
            </a:r>
            <a:r>
              <a:rPr lang="en-US"/>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286" name="Shape 286"/>
        <p:cNvGrpSpPr/>
        <p:nvPr/>
      </p:nvGrpSpPr>
      <p:grpSpPr>
        <a:xfrm>
          <a:off x="0" y="0"/>
          <a:ext cx="0" cy="0"/>
          <a:chOff x="0" y="0"/>
          <a:chExt cx="0" cy="0"/>
        </a:xfrm>
      </p:grpSpPr>
      <p:graphicFrame>
        <p:nvGraphicFramePr>
          <p:cNvPr id="287" name="Google Shape;287;p42"/>
          <p:cNvGraphicFramePr/>
          <p:nvPr/>
        </p:nvGraphicFramePr>
        <p:xfrm>
          <a:off x="-25" y="-11800"/>
          <a:ext cx="3000000" cy="3000000"/>
        </p:xfrm>
        <a:graphic>
          <a:graphicData uri="http://schemas.openxmlformats.org/drawingml/2006/table">
            <a:tbl>
              <a:tblPr>
                <a:noFill/>
                <a:tableStyleId>{52BBF37A-623C-49D8-9068-19C82918F186}</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7</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43</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21</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7</a:t>
                      </a:r>
                      <a:r>
                        <a:rPr b="1" lang="en-US" sz="4000">
                          <a:solidFill>
                            <a:srgbClr val="959595"/>
                          </a:solidFill>
                        </a:rPr>
                        <a:t>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88" name="Google Shape;288;p42"/>
          <p:cNvPicPr preferRelativeResize="0"/>
          <p:nvPr/>
        </p:nvPicPr>
        <p:blipFill>
          <a:blip r:embed="rId3">
            <a:alphaModFix/>
          </a:blip>
          <a:stretch>
            <a:fillRect/>
          </a:stretch>
        </p:blipFill>
        <p:spPr>
          <a:xfrm>
            <a:off x="0" y="1371200"/>
            <a:ext cx="9144003" cy="35183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p:nvPr/>
        </p:nvSpPr>
        <p:spPr>
          <a:xfrm>
            <a:off x="1224318" y="1581764"/>
            <a:ext cx="6966900" cy="229830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294" name="Google Shape;294;p43"/>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295" name="Google Shape;295;p43"/>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296" name="Google Shape;296;p43"/>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297" name="Google Shape;297;p43"/>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298" name="Google Shape;298;p4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304" name="Google Shape;304;p44"/>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305" name="Google Shape;305;p44"/>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306" name="Google Shape;306;p44"/>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07" name="Google Shape;307;p44"/>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08" name="Google Shape;308;p44"/>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09" name="Google Shape;309;p44"/>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310" name="Google Shape;310;p44"/>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311" name="Google Shape;311;p44"/>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312" name="Google Shape;312;p44"/>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313" name="Google Shape;313;p44"/>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314" name="Google Shape;314;p4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321" name="Google Shape;321;p45"/>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322" name="Google Shape;322;p45"/>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5"/>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324" name="Google Shape;324;p45"/>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325" name="Google Shape;325;p45"/>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326" name="Google Shape;326;p45"/>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5"/>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328" name="Google Shape;328;p45"/>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329" name="Google Shape;329;p45"/>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330" name="Google Shape;330;p45"/>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5"/>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332" name="Google Shape;332;p45"/>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333" name="Google Shape;333;p45"/>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334" name="Google Shape;334;p45"/>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5"/>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336" name="Google Shape;336;p45"/>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337" name="Google Shape;337;p45"/>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338" name="Google Shape;338;p45"/>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5"/>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340" name="Google Shape;340;p45"/>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341" name="Google Shape;341;p45"/>
          <p:cNvGrpSpPr/>
          <p:nvPr/>
        </p:nvGrpSpPr>
        <p:grpSpPr>
          <a:xfrm>
            <a:off x="2817492" y="1400352"/>
            <a:ext cx="3509239" cy="3257208"/>
            <a:chOff x="3318063" y="1368287"/>
            <a:chExt cx="2408000" cy="2993482"/>
          </a:xfrm>
        </p:grpSpPr>
        <p:sp>
          <p:nvSpPr>
            <p:cNvPr id="342" name="Google Shape;342;p45"/>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3" name="Google Shape;343;p45"/>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44" name="Google Shape;344;p45"/>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45" name="Google Shape;345;p45"/>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6" name="Google Shape;346;p45"/>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347" name="Google Shape;347;p45"/>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8" name="Google Shape;348;p45"/>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49" name="Google Shape;349;p45"/>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350" name="Google Shape;350;p45"/>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51" name="Google Shape;351;p45"/>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352" name="Google Shape;352;p45"/>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353" name="Google Shape;353;p45"/>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354" name="Google Shape;354;p45"/>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355" name="Google Shape;355;p45"/>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356" name="Google Shape;356;p45"/>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357" name="Google Shape;357;p45"/>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358" name="Google Shape;358;p45"/>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359" name="Google Shape;359;p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grpSp>
        <p:nvGrpSpPr>
          <p:cNvPr id="364" name="Google Shape;364;p46"/>
          <p:cNvGrpSpPr/>
          <p:nvPr/>
        </p:nvGrpSpPr>
        <p:grpSpPr>
          <a:xfrm>
            <a:off x="673100" y="1096782"/>
            <a:ext cx="8098943" cy="3311092"/>
            <a:chOff x="0" y="1661"/>
            <a:chExt cx="10798591" cy="4414789"/>
          </a:xfrm>
        </p:grpSpPr>
        <p:sp>
          <p:nvSpPr>
            <p:cNvPr id="365" name="Google Shape;365;p46"/>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 name="Google Shape;366;p46"/>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367" name="Google Shape;367;p46"/>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 name="Google Shape;368;p46"/>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369" name="Google Shape;369;p46"/>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 name="Google Shape;370;p46"/>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371" name="Google Shape;371;p46"/>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2" name="Google Shape;372;p46"/>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373" name="Google Shape;373;p46"/>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 name="Google Shape;374;p46"/>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375" name="Google Shape;375;p46"/>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6" name="Google Shape;376;p46"/>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377" name="Google Shape;377;p46"/>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8" name="Google Shape;378;p46"/>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379" name="Google Shape;379;p46"/>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0" name="Google Shape;380;p46"/>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381" name="Google Shape;381;p46"/>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2" name="Google Shape;382;p46"/>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383" name="Google Shape;383;p46"/>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4" name="Google Shape;384;p46"/>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385" name="Google Shape;385;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